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61" r:id="rId4"/>
    <p:sldId id="302" r:id="rId5"/>
    <p:sldId id="290" r:id="rId6"/>
    <p:sldId id="262" r:id="rId7"/>
    <p:sldId id="263" r:id="rId8"/>
    <p:sldId id="277" r:id="rId9"/>
    <p:sldId id="264" r:id="rId10"/>
    <p:sldId id="265" r:id="rId11"/>
    <p:sldId id="279" r:id="rId12"/>
    <p:sldId id="280" r:id="rId13"/>
    <p:sldId id="267" r:id="rId14"/>
    <p:sldId id="281" r:id="rId15"/>
    <p:sldId id="268" r:id="rId16"/>
    <p:sldId id="269" r:id="rId17"/>
    <p:sldId id="271" r:id="rId18"/>
    <p:sldId id="272" r:id="rId19"/>
    <p:sldId id="273" r:id="rId20"/>
    <p:sldId id="283" r:id="rId21"/>
    <p:sldId id="286" r:id="rId22"/>
    <p:sldId id="287" r:id="rId23"/>
    <p:sldId id="288" r:id="rId24"/>
    <p:sldId id="278" r:id="rId25"/>
    <p:sldId id="276" r:id="rId26"/>
    <p:sldId id="27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41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C811-6A4B-44C3-9506-83541621EFC1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E92C1-1CF0-4682-9E7D-70D0DAFCC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902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037A1-18BC-436C-A329-118337AF7AAC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F79E-EE83-44AD-9DD8-E4F96D058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61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平时我也用</a:t>
            </a:r>
            <a:r>
              <a:rPr lang="en-US" altLang="zh-CN" dirty="0"/>
              <a:t>IE</a:t>
            </a:r>
            <a:r>
              <a:rPr lang="zh-CN" altLang="en-US" dirty="0"/>
              <a:t>，基本也没有遇到过什么问题，对浏览器的兼容性还是比较好的。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F79E-EE83-44AD-9DD8-E4F96D0582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81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3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3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2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4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7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6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3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3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1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hall.suda.edu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ts.suda.edu.cn/2268/list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C18680-40E0-46F3-BCED-82F93D95A991}"/>
              </a:ext>
            </a:extLst>
          </p:cNvPr>
          <p:cNvGrpSpPr/>
          <p:nvPr/>
        </p:nvGrpSpPr>
        <p:grpSpPr>
          <a:xfrm>
            <a:off x="491117" y="866966"/>
            <a:ext cx="3071812" cy="5320305"/>
            <a:chOff x="491117" y="866966"/>
            <a:chExt cx="3071812" cy="53203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421BFA4-712F-4A5F-8BB0-B40F7521D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5"/>
            <a:stretch/>
          </p:blipFill>
          <p:spPr>
            <a:xfrm>
              <a:off x="1387833" y="866966"/>
              <a:ext cx="1216770" cy="1217701"/>
            </a:xfrm>
            <a:prstGeom prst="ellipse">
              <a:avLst/>
            </a:prstGeom>
          </p:spPr>
        </p:pic>
        <p:pic>
          <p:nvPicPr>
            <p:cNvPr id="7" name="Picture 60">
              <a:extLst>
                <a:ext uri="{FF2B5EF4-FFF2-40B4-BE49-F238E27FC236}">
                  <a16:creationId xmlns:a16="http://schemas.microsoft.com/office/drawing/2014/main" id="{92238D3A-7B33-4D2B-9586-A4B0FDBB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72130" y="2294599"/>
              <a:ext cx="2163762" cy="7207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8D9DF7C-6804-4DBE-AD04-0736E64F8C9A}"/>
                </a:ext>
              </a:extLst>
            </p:cNvPr>
            <p:cNvSpPr/>
            <p:nvPr/>
          </p:nvSpPr>
          <p:spPr>
            <a:xfrm>
              <a:off x="884818" y="3016568"/>
              <a:ext cx="2284413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Soochow University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4B4A23-BCC5-4507-A321-26E3B173C8E7}"/>
                </a:ext>
              </a:extLst>
            </p:cNvPr>
            <p:cNvSpPr/>
            <p:nvPr/>
          </p:nvSpPr>
          <p:spPr bwMode="auto">
            <a:xfrm>
              <a:off x="491117" y="5280913"/>
              <a:ext cx="3071812" cy="906358"/>
            </a:xfrm>
            <a:prstGeom prst="rect">
              <a:avLst/>
            </a:prstGeom>
          </p:spPr>
          <p:txBody>
            <a:bodyPr lIns="287995" tIns="143996" rIns="287995" bIns="143996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en-US" altLang="zh-CN" sz="16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Shizi</a:t>
              </a: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Str. Suzhou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China 215006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www.suda.edu.cn</a:t>
              </a:r>
              <a:endParaRPr kumimoji="0" lang="zh-CN" alt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3143407-9E6D-4B08-8BD3-A119B5F92D08}"/>
                </a:ext>
              </a:extLst>
            </p:cNvPr>
            <p:cNvCxnSpPr/>
            <p:nvPr/>
          </p:nvCxnSpPr>
          <p:spPr>
            <a:xfrm>
              <a:off x="884817" y="2187252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16DAFB6-376E-4747-8E7A-F7E9204B73D6}"/>
                </a:ext>
              </a:extLst>
            </p:cNvPr>
            <p:cNvCxnSpPr/>
            <p:nvPr/>
          </p:nvCxnSpPr>
          <p:spPr>
            <a:xfrm>
              <a:off x="884817" y="6135160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7">
            <a:extLst>
              <a:ext uri="{FF2B5EF4-FFF2-40B4-BE49-F238E27FC236}">
                <a16:creationId xmlns:a16="http://schemas.microsoft.com/office/drawing/2014/main" id="{6F1B40E8-FE34-484F-9468-68DEB09E1A08}"/>
              </a:ext>
            </a:extLst>
          </p:cNvPr>
          <p:cNvSpPr txBox="1"/>
          <p:nvPr/>
        </p:nvSpPr>
        <p:spPr>
          <a:xfrm>
            <a:off x="4220308" y="707327"/>
            <a:ext cx="7789985" cy="29598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40000"/>
                    <a:lumOff val="6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教职工个人数据系统</a:t>
            </a:r>
            <a:endParaRPr kumimoji="0" lang="en-US" altLang="zh-CN" sz="66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BD582C">
                  <a:lumMod val="40000"/>
                  <a:lumOff val="6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40000"/>
                    <a:lumOff val="6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操作手册</a:t>
            </a:r>
            <a:endParaRPr kumimoji="0" lang="en-US" altLang="zh-CN" sz="66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BD582C">
                  <a:lumMod val="40000"/>
                  <a:lumOff val="6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01011C41-672C-4477-B7C5-C7261A1BF42E}"/>
              </a:ext>
            </a:extLst>
          </p:cNvPr>
          <p:cNvSpPr txBox="1"/>
          <p:nvPr/>
        </p:nvSpPr>
        <p:spPr>
          <a:xfrm>
            <a:off x="5919708" y="5304163"/>
            <a:ext cx="488729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人力资源处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54463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教职工需要维护的信息表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65" y="948261"/>
            <a:ext cx="2515667" cy="518496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t="896"/>
          <a:stretch/>
        </p:blipFill>
        <p:spPr>
          <a:xfrm>
            <a:off x="9085921" y="948262"/>
            <a:ext cx="2495550" cy="396462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56" y="1952043"/>
            <a:ext cx="2495550" cy="1638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44" y="924195"/>
            <a:ext cx="2543175" cy="8477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56" y="3647496"/>
            <a:ext cx="2466975" cy="8382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23" y="4542849"/>
            <a:ext cx="2476500" cy="8286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444" y="5438202"/>
            <a:ext cx="2495550" cy="847725"/>
          </a:xfrm>
          <a:prstGeom prst="rect">
            <a:avLst/>
          </a:prstGeom>
        </p:spPr>
      </p:pic>
      <p:sp>
        <p:nvSpPr>
          <p:cNvPr id="43" name="矩形标注 42"/>
          <p:cNvSpPr/>
          <p:nvPr/>
        </p:nvSpPr>
        <p:spPr>
          <a:xfrm>
            <a:off x="3362542" y="948261"/>
            <a:ext cx="2905735" cy="1900951"/>
          </a:xfrm>
          <a:prstGeom prst="wedgeRectCallout">
            <a:avLst>
              <a:gd name="adj1" fmla="val -55555"/>
              <a:gd name="adj2" fmla="val -206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基本信息中的部分字段（如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学历学位、专业技术职务等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）与其他附表有联动关系，修改附表内容后，基本信息将相应调整。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1130" y="3053401"/>
            <a:ext cx="2474685" cy="16002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200" y="4912884"/>
            <a:ext cx="2474685" cy="121120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75153" y="1337294"/>
            <a:ext cx="2466975" cy="4146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3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个人信息修改、补充</a:t>
            </a:r>
          </a:p>
        </p:txBody>
      </p:sp>
      <p:sp>
        <p:nvSpPr>
          <p:cNvPr id="5" name="矩形 4"/>
          <p:cNvSpPr/>
          <p:nvPr/>
        </p:nvSpPr>
        <p:spPr>
          <a:xfrm>
            <a:off x="708212" y="744071"/>
            <a:ext cx="631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sz="24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信息的</a:t>
            </a:r>
            <a:r>
              <a:rPr lang="zh-CN" altLang="en-US" sz="24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52" y="1520879"/>
            <a:ext cx="11728433" cy="4431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标注 8"/>
          <p:cNvSpPr/>
          <p:nvPr/>
        </p:nvSpPr>
        <p:spPr>
          <a:xfrm>
            <a:off x="5727673" y="2003337"/>
            <a:ext cx="3820773" cy="810201"/>
          </a:xfrm>
          <a:prstGeom prst="wedgeRectCallout">
            <a:avLst>
              <a:gd name="adj1" fmla="val -97530"/>
              <a:gd name="adj2" fmla="val 389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，可对数据进行修改。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80675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0" y="1473453"/>
            <a:ext cx="11945120" cy="471819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27529" y="2824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个人信息修改、补充</a:t>
            </a:r>
          </a:p>
        </p:txBody>
      </p:sp>
      <p:sp>
        <p:nvSpPr>
          <p:cNvPr id="4" name="矩形 3"/>
          <p:cNvSpPr/>
          <p:nvPr/>
        </p:nvSpPr>
        <p:spPr>
          <a:xfrm>
            <a:off x="708212" y="744071"/>
            <a:ext cx="631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sz="24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信息的</a:t>
            </a:r>
            <a:r>
              <a:rPr lang="zh-CN" altLang="en-US" sz="24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保存、提交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7321396" y="4644203"/>
            <a:ext cx="4246006" cy="1547445"/>
          </a:xfrm>
          <a:prstGeom prst="wedgeRectCallout">
            <a:avLst>
              <a:gd name="adj1" fmla="val -109773"/>
              <a:gd name="adj2" fmla="val 36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填写完毕后，点击“提交”（数据进入审核流程，个人无法修改）或 “保存”（临时数据，个人可以修改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），如无需保留修改，点击“取消”。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819727" y="1421228"/>
            <a:ext cx="3119718" cy="898319"/>
          </a:xfrm>
          <a:prstGeom prst="wedgeRectCallout">
            <a:avLst>
              <a:gd name="adj1" fmla="val -74707"/>
              <a:gd name="adj2" fmla="val 1952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标记有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的为必填项，请务必填写完整后提交，否则无法提交或保存。</a:t>
            </a:r>
          </a:p>
        </p:txBody>
      </p:sp>
    </p:spTree>
    <p:extLst>
      <p:ext uri="{BB962C8B-B14F-4D97-AF65-F5344CB8AC3E}">
        <p14:creationId xmlns:p14="http://schemas.microsoft.com/office/powerpoint/2010/main" val="129142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" y="1425693"/>
            <a:ext cx="11901854" cy="467693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个人信息修改、补充</a:t>
            </a:r>
          </a:p>
        </p:txBody>
      </p:sp>
      <p:sp>
        <p:nvSpPr>
          <p:cNvPr id="5" name="矩形 4"/>
          <p:cNvSpPr/>
          <p:nvPr/>
        </p:nvSpPr>
        <p:spPr>
          <a:xfrm>
            <a:off x="708212" y="744071"/>
            <a:ext cx="631115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信息的维护状态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6096000" y="1529862"/>
            <a:ext cx="3892062" cy="732254"/>
          </a:xfrm>
          <a:prstGeom prst="wedgeRectCallout">
            <a:avLst>
              <a:gd name="adj1" fmla="val -27358"/>
              <a:gd name="adj2" fmla="val 307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点击“保存”，所填写内容变为绿色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6030569" y="5283788"/>
            <a:ext cx="3957493" cy="898319"/>
          </a:xfrm>
          <a:prstGeom prst="wedgeRectCallout">
            <a:avLst>
              <a:gd name="adj1" fmla="val -87616"/>
              <a:gd name="adj2" fmla="val -464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点击“提交”，所填写内容变为桔色</a:t>
            </a:r>
          </a:p>
        </p:txBody>
      </p:sp>
      <p:sp>
        <p:nvSpPr>
          <p:cNvPr id="17" name="矩形标注 16"/>
          <p:cNvSpPr/>
          <p:nvPr/>
        </p:nvSpPr>
        <p:spPr>
          <a:xfrm>
            <a:off x="10614001" y="4520954"/>
            <a:ext cx="1432926" cy="898319"/>
          </a:xfrm>
          <a:prstGeom prst="wedgeRectCallout">
            <a:avLst>
              <a:gd name="adj1" fmla="val -80253"/>
              <a:gd name="adj2" fmla="val -52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审核通过后，字体显示为黑色</a:t>
            </a:r>
          </a:p>
        </p:txBody>
      </p:sp>
    </p:spTree>
    <p:extLst>
      <p:ext uri="{BB962C8B-B14F-4D97-AF65-F5344CB8AC3E}">
        <p14:creationId xmlns:p14="http://schemas.microsoft.com/office/powerpoint/2010/main" val="241226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个人信息修改、补充</a:t>
            </a:r>
          </a:p>
        </p:txBody>
      </p:sp>
      <p:sp>
        <p:nvSpPr>
          <p:cNvPr id="5" name="矩形 4"/>
          <p:cNvSpPr/>
          <p:nvPr/>
        </p:nvSpPr>
        <p:spPr>
          <a:xfrm>
            <a:off x="708212" y="744071"/>
            <a:ext cx="631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sz="24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基本信息的撤销和原值查询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7529" y="1433147"/>
            <a:ext cx="10936942" cy="4123592"/>
            <a:chOff x="832705" y="1670539"/>
            <a:chExt cx="10595316" cy="39125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705" y="1670539"/>
              <a:ext cx="10595316" cy="391257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904285" y="3754316"/>
              <a:ext cx="509954" cy="31964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标注 9"/>
          <p:cNvSpPr/>
          <p:nvPr/>
        </p:nvSpPr>
        <p:spPr>
          <a:xfrm>
            <a:off x="6096000" y="1034599"/>
            <a:ext cx="4591337" cy="1154686"/>
          </a:xfrm>
          <a:prstGeom prst="wedgeRectCallout">
            <a:avLst>
              <a:gd name="adj1" fmla="val 596"/>
              <a:gd name="adj2" fmla="val 1553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编辑过的字段，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鼠标放在上方，会悬浮显示变更前信息。若个人提交且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学院（部）尚未审核，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可以点击“撤销”，恢复原信息。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22148" y="3455378"/>
            <a:ext cx="943483" cy="2798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6472" y="744071"/>
            <a:ext cx="48857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信息的维护方式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直接录入文本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选项：可通过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搜索框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，找到目标内容，也可直接从下拉菜单中选中目标内容后点击选取。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个人信息修改、补充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60" y="1852560"/>
            <a:ext cx="4114800" cy="38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24807"/>
          <a:stretch/>
        </p:blipFill>
        <p:spPr>
          <a:xfrm>
            <a:off x="1444297" y="3674818"/>
            <a:ext cx="4048125" cy="2005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652572" y="3982540"/>
            <a:ext cx="2839850" cy="2755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0471" y="744070"/>
            <a:ext cx="48857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时间选择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万年历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整数填写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056" y="1248865"/>
            <a:ext cx="4000500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9598259" y="2597772"/>
            <a:ext cx="567717" cy="4860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93" y="4487333"/>
            <a:ext cx="4086225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041" y="5499240"/>
            <a:ext cx="4105275" cy="36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10876461" y="4416937"/>
            <a:ext cx="688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 2" panose="05020102010507070707" pitchFamily="18" charset="2"/>
              </a:rPr>
              <a:t></a:t>
            </a:r>
            <a:endParaRPr kumimoji="0" lang="zh-CN" altLang="en-US" sz="4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885690" y="5295494"/>
            <a:ext cx="688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 2" panose="05020102010507070707" pitchFamily="18" charset="2"/>
              </a:rPr>
              <a:t></a:t>
            </a:r>
            <a:endParaRPr kumimoji="0" lang="zh-CN" altLang="en-US" sz="44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73" y="1960373"/>
            <a:ext cx="10538103" cy="4011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个人信息修改、补充</a:t>
            </a:r>
          </a:p>
        </p:txBody>
      </p:sp>
      <p:sp>
        <p:nvSpPr>
          <p:cNvPr id="21" name="矩形 20"/>
          <p:cNvSpPr/>
          <p:nvPr/>
        </p:nvSpPr>
        <p:spPr>
          <a:xfrm>
            <a:off x="958242" y="5605152"/>
            <a:ext cx="2018039" cy="311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4413901" y="5000457"/>
            <a:ext cx="4246006" cy="898319"/>
          </a:xfrm>
          <a:prstGeom prst="wedgeRectCallout">
            <a:avLst>
              <a:gd name="adj1" fmla="val -76641"/>
              <a:gd name="adj2" fmla="val 318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填写完毕后，点击“提交”后再次点击“新增”，继续新增一条记录 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也可点击“保存”，作为临时保存之用。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784123" y="2002493"/>
            <a:ext cx="537736" cy="2745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2976282" y="1864572"/>
            <a:ext cx="3119718" cy="898319"/>
          </a:xfrm>
          <a:prstGeom prst="wedgeRectCallout">
            <a:avLst>
              <a:gd name="adj1" fmla="val -68882"/>
              <a:gd name="adj2" fmla="val -220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点击“新增”，增加一条新纪录。</a:t>
            </a:r>
          </a:p>
        </p:txBody>
      </p:sp>
      <p:sp>
        <p:nvSpPr>
          <p:cNvPr id="9" name="矩形 8"/>
          <p:cNvSpPr/>
          <p:nvPr/>
        </p:nvSpPr>
        <p:spPr>
          <a:xfrm>
            <a:off x="900952" y="74407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多条信息维护方式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需逐条进行维护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2" y="2322496"/>
            <a:ext cx="189253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5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870124"/>
            <a:ext cx="10936942" cy="2404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主附表联动修改</a:t>
            </a:r>
          </a:p>
        </p:txBody>
      </p:sp>
      <p:sp>
        <p:nvSpPr>
          <p:cNvPr id="21" name="矩形 20"/>
          <p:cNvSpPr/>
          <p:nvPr/>
        </p:nvSpPr>
        <p:spPr>
          <a:xfrm>
            <a:off x="868595" y="1322233"/>
            <a:ext cx="10695875" cy="5155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8595" y="1837765"/>
            <a:ext cx="7118958" cy="2958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833" y="3400454"/>
            <a:ext cx="5722638" cy="2882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03766" y="4011365"/>
            <a:ext cx="4380610" cy="174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中的学习经历，是由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学习经历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表中的信息经过系统判断，取值为最高学历学位信息。仅需填写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学习经历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表中信息即可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待审核通过后，基本信息会自动更新生效。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箭头 10"/>
          <p:cNvSpPr/>
          <p:nvPr/>
        </p:nvSpPr>
        <p:spPr>
          <a:xfrm>
            <a:off x="5135198" y="4698448"/>
            <a:ext cx="555812" cy="28687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上箭头 12"/>
          <p:cNvSpPr/>
          <p:nvPr/>
        </p:nvSpPr>
        <p:spPr>
          <a:xfrm>
            <a:off x="3077021" y="3332885"/>
            <a:ext cx="268941" cy="51191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89938" y="43291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3766" y="340550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自动判断，填充到主表</a:t>
            </a:r>
          </a:p>
        </p:txBody>
      </p:sp>
    </p:spTree>
    <p:extLst>
      <p:ext uri="{BB962C8B-B14F-4D97-AF65-F5344CB8AC3E}">
        <p14:creationId xmlns:p14="http://schemas.microsoft.com/office/powerpoint/2010/main" val="371396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6" y="781269"/>
            <a:ext cx="10960704" cy="261735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主附表联动修改</a:t>
            </a:r>
          </a:p>
        </p:txBody>
      </p:sp>
      <p:sp>
        <p:nvSpPr>
          <p:cNvPr id="21" name="矩形 20"/>
          <p:cNvSpPr/>
          <p:nvPr/>
        </p:nvSpPr>
        <p:spPr>
          <a:xfrm>
            <a:off x="771033" y="1799311"/>
            <a:ext cx="10695875" cy="5155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529" y="3990856"/>
            <a:ext cx="3938090" cy="174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中的职称信息，是由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专业技术职务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表中的信息经过系统判断，取值为最高职称信息。仅需填写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专业技术职务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表中信息即可。</a:t>
            </a:r>
            <a:r>
              <a:rPr lang="zh-CN" altLang="en-US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待审核通过后，基本信息会自动更新生效。</a:t>
            </a:r>
            <a:endParaRPr kumimoji="0" lang="zh-CN" alt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左箭头 10"/>
          <p:cNvSpPr/>
          <p:nvPr/>
        </p:nvSpPr>
        <p:spPr>
          <a:xfrm>
            <a:off x="4839734" y="4783454"/>
            <a:ext cx="555812" cy="28687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上箭头 12"/>
          <p:cNvSpPr/>
          <p:nvPr/>
        </p:nvSpPr>
        <p:spPr>
          <a:xfrm>
            <a:off x="3052577" y="3332885"/>
            <a:ext cx="268941" cy="51191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4474" y="4414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3766" y="340550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自动判断，填充到主表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1" y="4074035"/>
            <a:ext cx="6097692" cy="1577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1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部分字段解释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82063"/>
              </p:ext>
            </p:extLst>
          </p:nvPr>
        </p:nvGraphicFramePr>
        <p:xfrm>
          <a:off x="2032000" y="1026443"/>
          <a:ext cx="812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917">
                  <a:extLst>
                    <a:ext uri="{9D8B030D-6E8A-4147-A177-3AD203B41FA5}">
                      <a16:colId xmlns:a16="http://schemas.microsoft.com/office/drawing/2014/main" val="2413728514"/>
                    </a:ext>
                  </a:extLst>
                </a:gridCol>
                <a:gridCol w="6583083">
                  <a:extLst>
                    <a:ext uri="{9D8B030D-6E8A-4147-A177-3AD203B41FA5}">
                      <a16:colId xmlns:a16="http://schemas.microsoft.com/office/drawing/2014/main" val="4566076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字段解释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8421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姓名</a:t>
                      </a:r>
                      <a:endParaRPr 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身份证与档案不一致的，以身份证为准。外籍人士填写护照等有效证件上的姓名全称。</a:t>
                      </a:r>
                      <a:r>
                        <a:rPr lang="zh-CN" altLang="en-US" sz="1400" b="1" kern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（个人无法修改）</a:t>
                      </a:r>
                      <a:endParaRPr lang="zh-CN" sz="14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26001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出生日期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身份证与档案不一致的，以档案为准。</a:t>
                      </a:r>
                      <a:r>
                        <a:rPr lang="zh-CN" altLang="en-US" sz="1400" b="1" kern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（个人无法修改）</a:t>
                      </a:r>
                      <a:endParaRPr lang="zh-CN" sz="1400" b="1" kern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35086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证件类型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默认为【居民身份证】。同时拥有居民身份证和其他证件的，选择居民身份证。如果国籍选择“中国”，只能选择身份证。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20702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从教起始年月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指到高校从事工作以来。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97107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录用方式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录用学成归国人员：在国外获得博士以外学历者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6594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学缘结构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多选项</a:t>
                      </a: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，选【未在本院校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机构取得学历或学位】时不能多选。在本院校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机构取得本科以下学历人员，选填【未在本院校</a:t>
                      </a:r>
                      <a:r>
                        <a:rPr 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 </a:t>
                      </a:r>
                      <a:r>
                        <a:rPr lang="zh-CN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机构取得学历或学位】。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1229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是否双师型教师</a:t>
                      </a:r>
                      <a:endParaRPr lang="zh-CN" sz="1400" b="0" kern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0" kern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具有工程师、工艺师等技术职务的人员，取得教师资格并从事教育教学工作。</a:t>
                      </a:r>
                      <a:endParaRPr lang="zh-CN" sz="1400" b="0" kern="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691571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313991" y="5052814"/>
            <a:ext cx="9564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三龄一历：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出生年月、参加工作年月、参加党派时间、学历学位。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中共中央组织部 人事部 公安部关于认真做好干部出生日期管理工作的通知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等文件，通过核对档案等一系列严格的认定流程，最终确定，一般经过认定的三龄一历不得进行修改。请各位做好口径的解释工作。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如有疑问可以与人事服务办联系（</a:t>
            </a:r>
            <a:r>
              <a:rPr lang="en-US" altLang="zh-CN" u="sng" dirty="0">
                <a:solidFill>
                  <a:srgbClr val="FF0000"/>
                </a:solidFill>
              </a:rPr>
              <a:t>67502697</a:t>
            </a:r>
            <a:r>
              <a:rPr kumimoji="0" lang="zh-CN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1675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22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数据审核进度查询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446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审核进度查询页面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-1</a:t>
            </a: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5" y="1832229"/>
            <a:ext cx="11261689" cy="3645379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6642675" y="2849311"/>
            <a:ext cx="4708194" cy="597275"/>
          </a:xfrm>
          <a:prstGeom prst="wedgeRectCallout">
            <a:avLst>
              <a:gd name="adj1" fmla="val 24038"/>
              <a:gd name="adj2" fmla="val -136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点击“变更历史”，查询个人信息审核进度。</a:t>
            </a:r>
          </a:p>
        </p:txBody>
      </p:sp>
    </p:spTree>
    <p:extLst>
      <p:ext uri="{BB962C8B-B14F-4D97-AF65-F5344CB8AC3E}">
        <p14:creationId xmlns:p14="http://schemas.microsoft.com/office/powerpoint/2010/main" val="368915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4" y="1539844"/>
            <a:ext cx="11373972" cy="451513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审核进度查询页面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-2</a:t>
            </a: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889023" y="5152897"/>
            <a:ext cx="2145323" cy="597275"/>
          </a:xfrm>
          <a:prstGeom prst="wedgeRectCallout">
            <a:avLst>
              <a:gd name="adj1" fmla="val 57839"/>
              <a:gd name="adj2" fmla="val -2676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查看审核状态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2525552" y="4936020"/>
            <a:ext cx="2846548" cy="597275"/>
          </a:xfrm>
          <a:prstGeom prst="wedgeRectCallout">
            <a:avLst>
              <a:gd name="adj1" fmla="val 26708"/>
              <a:gd name="adj2" fmla="val -214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查看原始值和变更值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553200" y="2641228"/>
            <a:ext cx="3628292" cy="597275"/>
          </a:xfrm>
          <a:prstGeom prst="wedgeRectCallout">
            <a:avLst>
              <a:gd name="adj1" fmla="val -126333"/>
              <a:gd name="adj2" fmla="val -409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输入关键字快速查找变更内容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8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2" y="1015255"/>
            <a:ext cx="11234635" cy="523002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审核进度查询页面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-3</a:t>
            </a: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2843040" y="2935317"/>
            <a:ext cx="3382879" cy="694948"/>
          </a:xfrm>
          <a:prstGeom prst="wedgeRectCallout">
            <a:avLst>
              <a:gd name="adj1" fmla="val -83553"/>
              <a:gd name="adj2" fmla="val 868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审核日制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，查询具体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审核流程及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审核意见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7326923" y="1730813"/>
            <a:ext cx="3628292" cy="597275"/>
          </a:xfrm>
          <a:prstGeom prst="wedgeRectCallout">
            <a:avLst>
              <a:gd name="adj1" fmla="val -99193"/>
              <a:gd name="adj2" fmla="val -144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根据关键字快速查找变更内容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9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4.Q&amp;A</a:t>
            </a:r>
            <a:endParaRPr lang="zh-CN" altLang="en-US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8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7831" y="852854"/>
            <a:ext cx="100408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、修改信息后无法提交？</a:t>
            </a:r>
            <a:endParaRPr lang="en-US" altLang="zh-CN" dirty="0">
              <a:solidFill>
                <a:srgbClr val="BD58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标记有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* 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的是否都已填写；或（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）长时间登录系统，系统自动退出，需重新登录。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、基本信息中的学历、学位信息无法修改？</a:t>
            </a:r>
            <a:endParaRPr lang="en-US" altLang="zh-CN" dirty="0">
              <a:solidFill>
                <a:srgbClr val="BD58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与“个人信息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学习经历”附表有联动关系，修改附表内容，并经学院（部）人事秘书、人力资源处综合办审核通过后会自动修改。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、基本信息中的职称信息无法修改？</a:t>
            </a:r>
            <a:endParaRPr lang="en-US" altLang="zh-CN" dirty="0">
              <a:solidFill>
                <a:srgbClr val="BD58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与“个人信息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专业技术职务”附表有联动关系，修改附表内容，并经学院（部）人事秘书、人力资源处师资办审核通过后会自动修改。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、职务信息如果有误，如何修改？</a:t>
            </a:r>
            <a:endParaRPr lang="en-US" altLang="zh-CN" dirty="0">
              <a:solidFill>
                <a:srgbClr val="BD58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：请与人力资源处综合办工作人员联系，进行修改。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5</a:t>
            </a:r>
            <a:r>
              <a:rPr lang="zh-CN" altLang="en-US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、如何知道信息审核进度？</a:t>
            </a:r>
            <a:endParaRPr lang="en-US" altLang="zh-CN" dirty="0">
              <a:solidFill>
                <a:srgbClr val="BD582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：详见第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章内容。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58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C18680-40E0-46F3-BCED-82F93D95A991}"/>
              </a:ext>
            </a:extLst>
          </p:cNvPr>
          <p:cNvGrpSpPr/>
          <p:nvPr/>
        </p:nvGrpSpPr>
        <p:grpSpPr>
          <a:xfrm>
            <a:off x="491117" y="866966"/>
            <a:ext cx="3071812" cy="5320305"/>
            <a:chOff x="491117" y="866966"/>
            <a:chExt cx="3071812" cy="53203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421BFA4-712F-4A5F-8BB0-B40F7521D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5"/>
            <a:stretch/>
          </p:blipFill>
          <p:spPr>
            <a:xfrm>
              <a:off x="1387833" y="866966"/>
              <a:ext cx="1216770" cy="1217701"/>
            </a:xfrm>
            <a:prstGeom prst="ellipse">
              <a:avLst/>
            </a:prstGeom>
          </p:spPr>
        </p:pic>
        <p:pic>
          <p:nvPicPr>
            <p:cNvPr id="7" name="Picture 60">
              <a:extLst>
                <a:ext uri="{FF2B5EF4-FFF2-40B4-BE49-F238E27FC236}">
                  <a16:creationId xmlns:a16="http://schemas.microsoft.com/office/drawing/2014/main" id="{92238D3A-7B33-4D2B-9586-A4B0FDBB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72130" y="2294599"/>
              <a:ext cx="2163762" cy="7207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8D9DF7C-6804-4DBE-AD04-0736E64F8C9A}"/>
                </a:ext>
              </a:extLst>
            </p:cNvPr>
            <p:cNvSpPr/>
            <p:nvPr/>
          </p:nvSpPr>
          <p:spPr>
            <a:xfrm>
              <a:off x="884818" y="3016568"/>
              <a:ext cx="2284413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Soochow University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4B4A23-BCC5-4507-A321-26E3B173C8E7}"/>
                </a:ext>
              </a:extLst>
            </p:cNvPr>
            <p:cNvSpPr/>
            <p:nvPr/>
          </p:nvSpPr>
          <p:spPr bwMode="auto">
            <a:xfrm>
              <a:off x="491117" y="5280913"/>
              <a:ext cx="3071812" cy="906358"/>
            </a:xfrm>
            <a:prstGeom prst="rect">
              <a:avLst/>
            </a:prstGeom>
          </p:spPr>
          <p:txBody>
            <a:bodyPr lIns="287995" tIns="143996" rIns="287995" bIns="143996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en-US" altLang="zh-CN" sz="16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Shizi</a:t>
              </a: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Str. Suzhou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China 215006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www.suda.edu.cn</a:t>
              </a:r>
              <a:endParaRPr kumimoji="0" lang="zh-CN" alt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3143407-9E6D-4B08-8BD3-A119B5F92D08}"/>
                </a:ext>
              </a:extLst>
            </p:cNvPr>
            <p:cNvCxnSpPr/>
            <p:nvPr/>
          </p:nvCxnSpPr>
          <p:spPr>
            <a:xfrm>
              <a:off x="884817" y="2187252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16DAFB6-376E-4747-8E7A-F7E9204B73D6}"/>
                </a:ext>
              </a:extLst>
            </p:cNvPr>
            <p:cNvCxnSpPr/>
            <p:nvPr/>
          </p:nvCxnSpPr>
          <p:spPr>
            <a:xfrm>
              <a:off x="884817" y="6135160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299438" y="756091"/>
            <a:ext cx="7535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系统填报过程中如有疑问可与人力资源处联系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、办公电话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67503258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67165791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）人事秘书若有疑问可在苏大人事群（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37344612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）中提出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）其他教职工若有疑问请加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712320831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52" y="3790250"/>
            <a:ext cx="28384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sp>
        <p:nvSpPr>
          <p:cNvPr id="2" name="矩形 1"/>
          <p:cNvSpPr/>
          <p:nvPr/>
        </p:nvSpPr>
        <p:spPr>
          <a:xfrm>
            <a:off x="1380565" y="948062"/>
            <a:ext cx="63111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zh-CN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客户端</a:t>
            </a: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建议使用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Chrome</a:t>
            </a: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360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安全浏览器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8.1*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360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安全浏览器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8.5*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极速模式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Safari</a:t>
            </a: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3"/>
              </a:rPr>
              <a:t>http://hris.suda.edu.cn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（图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点击“登陆”，跳转至“统一身份认证登陆”界面（图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），输入用户名和密码后登陆。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2502" r="13179"/>
          <a:stretch/>
        </p:blipFill>
        <p:spPr>
          <a:xfrm>
            <a:off x="7826188" y="885309"/>
            <a:ext cx="3639672" cy="23925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03976" y="334065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188" y="3810307"/>
            <a:ext cx="3639011" cy="20314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07279" y="58417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45388" y="2081606"/>
            <a:ext cx="1183341" cy="2940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81131" y="4531966"/>
            <a:ext cx="1004046" cy="7482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17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7" y="1593239"/>
            <a:ext cx="5161084" cy="367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86" y="1593238"/>
            <a:ext cx="5161084" cy="367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744922" y="1021070"/>
            <a:ext cx="25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人力资源处网站首页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18614" y="1021070"/>
            <a:ext cx="293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苏州大学网站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教职员工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0FF914-18E5-4E29-8393-25662B3BB140}"/>
              </a:ext>
            </a:extLst>
          </p:cNvPr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D60BCAB-3A1B-4930-96CB-2817BB2B789B}"/>
              </a:ext>
            </a:extLst>
          </p:cNvPr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8710767-00D5-41A3-A6E6-23FD1BDFB0D8}"/>
              </a:ext>
            </a:extLst>
          </p:cNvPr>
          <p:cNvCxnSpPr>
            <a:cxnSpLocks/>
          </p:cNvCxnSpPr>
          <p:nvPr/>
        </p:nvCxnSpPr>
        <p:spPr>
          <a:xfrm flipH="1" flipV="1">
            <a:off x="2728324" y="5419487"/>
            <a:ext cx="1326841" cy="417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8710767-00D5-41A3-A6E6-23FD1BDFB0D8}"/>
              </a:ext>
            </a:extLst>
          </p:cNvPr>
          <p:cNvCxnSpPr>
            <a:cxnSpLocks/>
          </p:cNvCxnSpPr>
          <p:nvPr/>
        </p:nvCxnSpPr>
        <p:spPr>
          <a:xfrm flipV="1">
            <a:off x="6620304" y="3697357"/>
            <a:ext cx="1781574" cy="2139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91D0B2C-64B9-479E-92D0-760A37AF026D}"/>
              </a:ext>
            </a:extLst>
          </p:cNvPr>
          <p:cNvSpPr txBox="1"/>
          <p:nvPr/>
        </p:nvSpPr>
        <p:spPr>
          <a:xfrm>
            <a:off x="4501224" y="5652264"/>
            <a:ext cx="169627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点击登录</a:t>
            </a:r>
          </a:p>
        </p:txBody>
      </p:sp>
    </p:spTree>
    <p:extLst>
      <p:ext uri="{BB962C8B-B14F-4D97-AF65-F5344CB8AC3E}">
        <p14:creationId xmlns:p14="http://schemas.microsoft.com/office/powerpoint/2010/main" val="362397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E0EE72A-34A3-4BAB-8C06-FEB350A4337B}"/>
              </a:ext>
            </a:extLst>
          </p:cNvPr>
          <p:cNvSpPr txBox="1"/>
          <p:nvPr/>
        </p:nvSpPr>
        <p:spPr>
          <a:xfrm>
            <a:off x="595086" y="2413337"/>
            <a:ext cx="1121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6:00-19:00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校外可直接登录系统</a:t>
            </a:r>
            <a:endParaRPr lang="en-US" altLang="zh-CN" sz="20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其他时间             </a:t>
            </a:r>
            <a:r>
              <a: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后可访问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服务说明：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 http://its.suda.edu.cn/2268/list.htm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9116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1293837"/>
            <a:ext cx="10936942" cy="4299867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登陆“教职工个人数据系统”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984933" y="4867980"/>
            <a:ext cx="4582712" cy="618709"/>
          </a:xfrm>
          <a:prstGeom prst="roundRect">
            <a:avLst>
              <a:gd name="adj" fmla="val 60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教职工个人数据系统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，维护个人信息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8710767-00D5-41A3-A6E6-23FD1BDFB0D8}"/>
              </a:ext>
            </a:extLst>
          </p:cNvPr>
          <p:cNvCxnSpPr/>
          <p:nvPr/>
        </p:nvCxnSpPr>
        <p:spPr>
          <a:xfrm flipH="1">
            <a:off x="3251200" y="1756229"/>
            <a:ext cx="508000" cy="1030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3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53762"/>
            <a:ext cx="49911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7363126" y="3202298"/>
            <a:ext cx="3609676" cy="727864"/>
          </a:xfrm>
          <a:prstGeom prst="wedgeRectCallout">
            <a:avLst>
              <a:gd name="adj1" fmla="val -96128"/>
              <a:gd name="adj2" fmla="val -89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选择权限：教职工个人填报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1160757" y="1050193"/>
            <a:ext cx="4688541" cy="897445"/>
          </a:xfrm>
          <a:prstGeom prst="wedgeRectCallout">
            <a:avLst>
              <a:gd name="adj1" fmla="val -19191"/>
              <a:gd name="adj2" fmla="val 665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如果填报人员只有一个权限则会直接进入系统不会弹出选择页面。可忽略此步操作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8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58035" cy="3566160"/>
          </a:xfrm>
        </p:spPr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个人信息维护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02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教职工个人信息维护页面</a:t>
            </a:r>
          </a:p>
        </p:txBody>
      </p:sp>
      <p:sp>
        <p:nvSpPr>
          <p:cNvPr id="2" name="矩形 1"/>
          <p:cNvSpPr/>
          <p:nvPr/>
        </p:nvSpPr>
        <p:spPr>
          <a:xfrm>
            <a:off x="165864" y="2719922"/>
            <a:ext cx="461665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defTabSz="457200">
              <a:defRPr/>
            </a:pPr>
            <a:r>
              <a:rPr lang="zh-CN" altLang="en-US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需要维护的信息表</a:t>
            </a:r>
          </a:p>
        </p:txBody>
      </p:sp>
      <p:sp>
        <p:nvSpPr>
          <p:cNvPr id="5" name="下箭头 4"/>
          <p:cNvSpPr/>
          <p:nvPr/>
        </p:nvSpPr>
        <p:spPr>
          <a:xfrm rot="16200000">
            <a:off x="788929" y="3372711"/>
            <a:ext cx="430824" cy="501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53" y="993704"/>
            <a:ext cx="10329516" cy="50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408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CCE8C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1258</Words>
  <Application>Microsoft Office PowerPoint</Application>
  <PresentationFormat>宽屏</PresentationFormat>
  <Paragraphs>143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宋体</vt:lpstr>
      <vt:lpstr>微软雅黑</vt:lpstr>
      <vt:lpstr>Calibri</vt:lpstr>
      <vt:lpstr>Calibri Light</vt:lpstr>
      <vt:lpstr>Times New Roman</vt:lpstr>
      <vt:lpstr>Wingdings</vt:lpstr>
      <vt:lpstr>Wingdings 2</vt:lpstr>
      <vt:lpstr>回顾</vt:lpstr>
      <vt:lpstr>PowerPoint 演示文稿</vt:lpstr>
      <vt:lpstr>1.登录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个人信息维护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3.数据审核进度查询</vt:lpstr>
      <vt:lpstr>PowerPoint 演示文稿</vt:lpstr>
      <vt:lpstr>PowerPoint 演示文稿</vt:lpstr>
      <vt:lpstr>PowerPoint 演示文稿</vt:lpstr>
      <vt:lpstr>4.Q&amp;A</vt:lpstr>
      <vt:lpstr>PowerPoint 演示文稿</vt:lpstr>
      <vt:lpstr>PowerPoint 演示文稿</vt:lpstr>
    </vt:vector>
  </TitlesOfParts>
  <Company>苏州美宜电子科技有限公司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张骏</dc:creator>
  <cp:lastModifiedBy>Jun Zhang</cp:lastModifiedBy>
  <cp:revision>178</cp:revision>
  <dcterms:created xsi:type="dcterms:W3CDTF">2018-11-29T07:51:51Z</dcterms:created>
  <dcterms:modified xsi:type="dcterms:W3CDTF">2019-08-07T01:22:08Z</dcterms:modified>
</cp:coreProperties>
</file>